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30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67" r:id="rId14"/>
    <p:sldId id="268" r:id="rId15"/>
    <p:sldId id="269" r:id="rId16"/>
    <p:sldId id="270" r:id="rId17"/>
    <p:sldId id="281" r:id="rId18"/>
    <p:sldId id="282" r:id="rId19"/>
    <p:sldId id="288" r:id="rId20"/>
    <p:sldId id="289" r:id="rId21"/>
    <p:sldId id="271" r:id="rId22"/>
    <p:sldId id="272" r:id="rId23"/>
    <p:sldId id="275" r:id="rId24"/>
    <p:sldId id="286" r:id="rId25"/>
    <p:sldId id="287" r:id="rId26"/>
    <p:sldId id="284" r:id="rId27"/>
    <p:sldId id="285" r:id="rId28"/>
    <p:sldId id="279" r:id="rId2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056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52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577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Tabel behorend bij 10.4</a:t>
            </a:r>
          </a:p>
          <a:p>
            <a:r>
              <a:rPr lang="nl-NL" dirty="0" smtClean="0"/>
              <a:t>Deze staat hier uitgewerkt.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86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8-2-2019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8-2-2019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p1f7aHOD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060555"/>
          </a:xfrm>
        </p:spPr>
        <p:txBody>
          <a:bodyPr/>
          <a:lstStyle/>
          <a:p>
            <a:r>
              <a:rPr lang="nl-NL" sz="3600" dirty="0" smtClean="0">
                <a:solidFill>
                  <a:schemeClr val="tx1"/>
                </a:solidFill>
              </a:rPr>
              <a:t>Module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321977"/>
            <a:ext cx="9144000" cy="1655762"/>
          </a:xfrm>
        </p:spPr>
        <p:txBody>
          <a:bodyPr/>
          <a:lstStyle/>
          <a:p>
            <a:r>
              <a:rPr lang="nl-NL" dirty="0" smtClean="0"/>
              <a:t>Hoofdstuk 9.</a:t>
            </a:r>
          </a:p>
          <a:p>
            <a:r>
              <a:rPr lang="nl-NL" sz="3600" b="1" dirty="0" smtClean="0"/>
              <a:t>Gedrag in de praktijk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8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10.3 Stressverlagende maatregelen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Socialiseren in de praktijk</a:t>
            </a:r>
          </a:p>
          <a:p>
            <a:pPr marL="0" indent="0">
              <a:buNone/>
            </a:pPr>
            <a:r>
              <a:rPr lang="nl-NL" b="1" dirty="0" smtClean="0"/>
              <a:t>	</a:t>
            </a:r>
          </a:p>
          <a:p>
            <a:r>
              <a:rPr lang="nl-NL" dirty="0" smtClean="0"/>
              <a:t>Juist in de socialisatieperiode is het belangrijk om ook diergeneeskundige en verzorgingshandelingen aan het dier te leren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Borstelen, tanden kijken, tanden poetsen, op tafel worden gezet, overal aanraken, langs gaan bij de dierenarts, wegen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68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10.3 Stressverlagende maatregelen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Katvriendelijk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Controle op de omgeving is belangrijker dan de omgang met andere dieren.</a:t>
            </a:r>
          </a:p>
          <a:p>
            <a:r>
              <a:rPr lang="nl-NL" dirty="0" smtClean="0"/>
              <a:t>Communicatie vooral via geurmarkeringen.</a:t>
            </a:r>
          </a:p>
          <a:p>
            <a:r>
              <a:rPr lang="nl-NL" dirty="0" smtClean="0"/>
              <a:t>Hoge planken of een parkeerrek voor kattenmanden zorgen voor meer overzicht. Een mand op de grond is erg stressvol. </a:t>
            </a:r>
          </a:p>
          <a:p>
            <a:r>
              <a:rPr lang="nl-NL" dirty="0" smtClean="0"/>
              <a:t>Nog beter is het om een kattenspreekuur in te plannen of een aparte wachtkamer te hebben. </a:t>
            </a:r>
          </a:p>
          <a:p>
            <a:r>
              <a:rPr lang="nl-NL" dirty="0" smtClean="0"/>
              <a:t>Een praktijk kan geregistreerd staan als </a:t>
            </a:r>
            <a:r>
              <a:rPr lang="nl-NL" dirty="0" smtClean="0">
                <a:hlinkClick r:id="rId2"/>
              </a:rPr>
              <a:t>Cat-</a:t>
            </a:r>
            <a:r>
              <a:rPr lang="nl-NL" dirty="0" err="1" smtClean="0">
                <a:hlinkClick r:id="rId2"/>
              </a:rPr>
              <a:t>friendly</a:t>
            </a:r>
            <a:r>
              <a:rPr lang="nl-NL" dirty="0" smtClean="0">
                <a:hlinkClick r:id="rId2"/>
              </a:rPr>
              <a:t> </a:t>
            </a:r>
            <a:r>
              <a:rPr lang="nl-NL" dirty="0" err="1" smtClean="0">
                <a:hlinkClick r:id="rId2"/>
              </a:rPr>
              <a:t>practice</a:t>
            </a:r>
            <a:r>
              <a:rPr lang="nl-NL" dirty="0" smtClean="0"/>
              <a:t> en moet daarbij aan verschillende voorwaarden voldoen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19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8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10.4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Pijn = een onaangename gevoels- en/of emotionele gebeurtenis geassocieerd met echte of potentiele weefselschade.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Pijn beschermd het lichaam tegen (ergere) schade</a:t>
            </a:r>
          </a:p>
          <a:p>
            <a:r>
              <a:rPr lang="nl-NL" dirty="0" smtClean="0"/>
              <a:t>Een dier zal zijn gedrag, houding en bewegingen aanpassen, waardoor de schade beperkt blijft.</a:t>
            </a:r>
          </a:p>
          <a:p>
            <a:r>
              <a:rPr lang="nl-NL" dirty="0" smtClean="0"/>
              <a:t>Daarnaast vermijdt het dier een volgende keer dezelfde gevaarlijke situatie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09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589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10.4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38514"/>
            <a:ext cx="10515600" cy="4638449"/>
          </a:xfrm>
        </p:spPr>
        <p:txBody>
          <a:bodyPr/>
          <a:lstStyle/>
          <a:p>
            <a:r>
              <a:rPr lang="nl-NL" dirty="0"/>
              <a:t>Het herkennen </a:t>
            </a:r>
            <a:r>
              <a:rPr lang="nl-NL" dirty="0" smtClean="0"/>
              <a:t>van </a:t>
            </a:r>
            <a:r>
              <a:rPr lang="nl-NL" dirty="0"/>
              <a:t>gedrag </a:t>
            </a:r>
            <a:r>
              <a:rPr lang="nl-NL" dirty="0" smtClean="0"/>
              <a:t>behorend bij pijn is </a:t>
            </a:r>
            <a:r>
              <a:rPr lang="nl-NL" dirty="0"/>
              <a:t>als dierverzorger of </a:t>
            </a:r>
            <a:r>
              <a:rPr lang="nl-NL" dirty="0" smtClean="0"/>
              <a:t>paraveterinair belangrijk.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Pijn moet behandeld worden, ook om chronisch pijnsyndroom te voorkomen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Situatie waarbij de gevoelswaarneming is veranderd door langdurige pijn.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Het dier kan hierbij overgevoelig reageren op normaal  niet pijnlijke prikkels.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Ook kan de pijn langer aanhouden en moeilijker te bestrijden zijn.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518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10.4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Verschillen tussen diersoorten en rassen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Grote verschillen in hoe pijn geuit wordt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Konijnen en katten verbergen pijn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Honden geven het juist goed aan, wel groot verschil tussen rassen</a:t>
            </a:r>
          </a:p>
          <a:p>
            <a:pPr marL="685800" indent="-423863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08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10.4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1762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Valkuilen bij het herkennen van pijn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Onregelmatigheid wordt niet gezien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Veranderingen kunnen heel klein zijn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Veranderingen kunnen aan beide kanten gelijk zijn</a:t>
            </a:r>
          </a:p>
          <a:p>
            <a:r>
              <a:rPr lang="nl-NL" dirty="0" smtClean="0"/>
              <a:t>Pijn wordt over het hoofd gezien, doordat de pijn langzaamaan is ontstaan</a:t>
            </a:r>
          </a:p>
          <a:p>
            <a:r>
              <a:rPr lang="nl-NL" dirty="0" smtClean="0"/>
              <a:t>Pijn wordt verborgen i.v.m. sociale hiërarchie </a:t>
            </a:r>
          </a:p>
          <a:p>
            <a:r>
              <a:rPr lang="nl-NL" dirty="0" smtClean="0"/>
              <a:t>Dieren kunnen ook doen alsof ze pijn hebben voor aandacht (</a:t>
            </a:r>
            <a:r>
              <a:rPr lang="nl-NL" dirty="0" err="1" smtClean="0"/>
              <a:t>sympathy</a:t>
            </a:r>
            <a:r>
              <a:rPr lang="nl-NL" dirty="0" smtClean="0"/>
              <a:t> </a:t>
            </a:r>
            <a:r>
              <a:rPr lang="nl-NL" dirty="0" err="1" smtClean="0"/>
              <a:t>lameness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09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10.4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Gedragsveranderingen die op pijn kunnen wijzen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Belangrijk om kennis van lichaamstaal en stresssignalen te hebben.</a:t>
            </a:r>
          </a:p>
          <a:p>
            <a:r>
              <a:rPr lang="nl-NL" dirty="0" smtClean="0"/>
              <a:t>Als je vermoedt dat een dier pijn heeft, moet je het gedrag observeren en interpreteren. </a:t>
            </a:r>
          </a:p>
          <a:p>
            <a:r>
              <a:rPr lang="nl-NL" dirty="0" smtClean="0"/>
              <a:t>Karakter van het dier speelt een rol</a:t>
            </a:r>
          </a:p>
          <a:p>
            <a:r>
              <a:rPr lang="nl-NL" dirty="0" smtClean="0"/>
              <a:t>Allerbelangrijkste is dat je weet hoe het gedrag is veranderd.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81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10.4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35314"/>
            <a:ext cx="10515600" cy="4841649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Het testen van pijn in de praktijk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Er bestaan verschillende testen die het pijnniveau aangeven bij een net geopereerde hond of kat. </a:t>
            </a:r>
          </a:p>
          <a:p>
            <a:r>
              <a:rPr lang="nl-NL" dirty="0" smtClean="0"/>
              <a:t>Testen bestaan uit vragen naar houding en bepaalde gedragingen.</a:t>
            </a:r>
          </a:p>
          <a:p>
            <a:r>
              <a:rPr lang="nl-NL" dirty="0" smtClean="0"/>
              <a:t>De pijnscore die er uit komt, zegt iets over de hoeveelheid pijn die het dier ervaart. </a:t>
            </a:r>
          </a:p>
          <a:p>
            <a:r>
              <a:rPr lang="nl-NL" dirty="0" smtClean="0"/>
              <a:t>Bepaalt of een dier extra pijnstilling nodig heeft na een operatie.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618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484" y="0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9772" y="114063"/>
            <a:ext cx="8801100" cy="66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2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Gedrag in de praktijk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Stress in de praktijk</a:t>
            </a:r>
          </a:p>
          <a:p>
            <a:r>
              <a:rPr lang="nl-NL" dirty="0" smtClean="0"/>
              <a:t>Stressverlagende maatregelen</a:t>
            </a:r>
          </a:p>
          <a:p>
            <a:r>
              <a:rPr lang="nl-NL" dirty="0" smtClean="0"/>
              <a:t>Pijn</a:t>
            </a:r>
          </a:p>
          <a:p>
            <a:r>
              <a:rPr lang="nl-NL" dirty="0" smtClean="0"/>
              <a:t>Behandeling van pijn</a:t>
            </a:r>
          </a:p>
          <a:p>
            <a:r>
              <a:rPr lang="nl-NL" dirty="0" smtClean="0"/>
              <a:t>Castratie en gedrag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84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10.5 Behandeling van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Pijnstillers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Je wilt niet dat een dier last van de pijn heeft, maar je wilt ook voorkomen dat het op termijn een overgevoelig zenuwstelsel en/of probleemgedrag ontwikkelt.</a:t>
            </a:r>
          </a:p>
          <a:p>
            <a:r>
              <a:rPr lang="nl-NL" dirty="0" smtClean="0"/>
              <a:t>Diagnostische pijnstilling kan helpen bij vermoeden van pijn.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22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3732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10.5 Behandeling van pijn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94971"/>
            <a:ext cx="10515600" cy="4681992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Na een operatie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Veterinaire pijnstillers zorgen ervoor dat een dier eerder en netter herstelt van een operatie. </a:t>
            </a:r>
          </a:p>
          <a:p>
            <a:r>
              <a:rPr lang="nl-NL" dirty="0" smtClean="0"/>
              <a:t>Mens moet zorgen dat de operatiepatiënt beperkt beweegt, zodat de beschermende functie van pijn voldoende blijft bestaan. </a:t>
            </a:r>
          </a:p>
          <a:p>
            <a:r>
              <a:rPr lang="nl-NL" dirty="0" smtClean="0"/>
              <a:t>Pijnstillende en ontstekingsremmende middelen onderdrukken pijnlijke processen namelijk zelden helemaal.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1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10.6 Castratie en gedrag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07886"/>
            <a:ext cx="10515600" cy="4769077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Castratie reu om gedragsredenen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Hormonen bepalen niet al het reuengedrag</a:t>
            </a:r>
          </a:p>
          <a:p>
            <a:r>
              <a:rPr lang="nl-NL" dirty="0" smtClean="0"/>
              <a:t>Gedragingen kunnen zich ontwikkeld hebben door eerdere ervaringen en/of zijn aangeleerd. Castratie helpt dan niet. </a:t>
            </a:r>
          </a:p>
          <a:p>
            <a:r>
              <a:rPr lang="nl-NL" dirty="0" smtClean="0"/>
              <a:t>Agressie zal wel iets afnemen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Tussen mannelijke honden binnen een roedel tot 60%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Richting teven, andere dieren of mensen binnen de roedel tot 30%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Richting onbekende honden en personen bij 10 tot 20%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09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41161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00B0F0"/>
                </a:solidFill>
                <a:latin typeface="DIN Condensed"/>
              </a:rPr>
              <a:t>10.6 Castratie en gedrag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401650"/>
            <a:ext cx="5157787" cy="554037"/>
          </a:xfrm>
        </p:spPr>
        <p:txBody>
          <a:bodyPr/>
          <a:lstStyle/>
          <a:p>
            <a:r>
              <a:rPr lang="nl-NL" dirty="0" smtClean="0"/>
              <a:t>Voordelen castratie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313724"/>
            <a:ext cx="5157787" cy="36845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nl-NL" dirty="0" smtClean="0"/>
              <a:t>Minder weglopen of trekken aan de riem bij het ruiken van een loopse teef</a:t>
            </a:r>
          </a:p>
          <a:p>
            <a:r>
              <a:rPr lang="nl-NL" dirty="0" smtClean="0"/>
              <a:t>Minder urine markeren</a:t>
            </a:r>
          </a:p>
          <a:p>
            <a:r>
              <a:rPr lang="nl-NL" dirty="0" smtClean="0"/>
              <a:t>Minder berijden van mensen</a:t>
            </a:r>
          </a:p>
          <a:p>
            <a:r>
              <a:rPr lang="nl-NL" dirty="0" smtClean="0"/>
              <a:t>Vermindering van  seksuele frustratie</a:t>
            </a:r>
          </a:p>
          <a:p>
            <a:r>
              <a:rPr lang="nl-NL" dirty="0" smtClean="0"/>
              <a:t>Verandering van de plaat </a:t>
            </a:r>
            <a:r>
              <a:rPr lang="nl-NL" dirty="0" err="1" smtClean="0"/>
              <a:t>sin</a:t>
            </a:r>
            <a:r>
              <a:rPr lang="nl-NL" dirty="0" smtClean="0"/>
              <a:t> de groep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401650"/>
            <a:ext cx="5183188" cy="554037"/>
          </a:xfrm>
        </p:spPr>
        <p:txBody>
          <a:bodyPr/>
          <a:lstStyle/>
          <a:p>
            <a:r>
              <a:rPr lang="nl-NL" dirty="0" smtClean="0"/>
              <a:t>Nadelen castratie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322342"/>
            <a:ext cx="5183188" cy="36845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nl-NL" dirty="0" smtClean="0"/>
              <a:t>Mogelijk conflicten in roedel door bepalen nieuwe hiërarchie</a:t>
            </a:r>
          </a:p>
          <a:p>
            <a:r>
              <a:rPr lang="nl-NL" dirty="0" smtClean="0"/>
              <a:t>Verandering van lichaamsgeur waardoor ze voor intacte reuen aantrekkelijk worden</a:t>
            </a:r>
          </a:p>
          <a:p>
            <a:r>
              <a:rPr lang="nl-NL" dirty="0" smtClean="0"/>
              <a:t>Minder aandacht voor de omgeving</a:t>
            </a:r>
          </a:p>
          <a:p>
            <a:r>
              <a:rPr lang="nl-NL" dirty="0" smtClean="0"/>
              <a:t>Gaan sneller geestelijk achteruit bij het ouder worden</a:t>
            </a:r>
            <a:endParaRPr lang="nl-NL" dirty="0"/>
          </a:p>
        </p:txBody>
      </p:sp>
      <p:sp>
        <p:nvSpPr>
          <p:cNvPr id="9" name="Tijdelijke aanduiding voor tekst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400" dirty="0" smtClean="0">
                <a:solidFill>
                  <a:srgbClr val="00B0F0"/>
                </a:solidFill>
              </a:rPr>
              <a:t>Ethologie</a:t>
            </a:r>
            <a:endParaRPr lang="nl-NL" sz="1400" dirty="0">
              <a:solidFill>
                <a:srgbClr val="00B0F0"/>
              </a:solidFill>
            </a:endParaRPr>
          </a:p>
        </p:txBody>
      </p:sp>
      <p:sp>
        <p:nvSpPr>
          <p:cNvPr id="11" name="Tijdelijke aanduiding voor tekst 4"/>
          <p:cNvSpPr txBox="1">
            <a:spLocks/>
          </p:cNvSpPr>
          <p:nvPr/>
        </p:nvSpPr>
        <p:spPr>
          <a:xfrm>
            <a:off x="9502140" y="6356350"/>
            <a:ext cx="2743200" cy="365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400" dirty="0" smtClean="0">
                <a:solidFill>
                  <a:srgbClr val="00B0F0"/>
                </a:solidFill>
              </a:rPr>
              <a:t>Gedrag in de praktijk</a:t>
            </a:r>
            <a:endParaRPr lang="nl-NL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5091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00B0F0"/>
                </a:solidFill>
                <a:latin typeface="DIN Condensed"/>
              </a:rPr>
              <a:t>10.6 Castratie en gedrag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2182720"/>
            <a:ext cx="5157787" cy="539115"/>
          </a:xfrm>
        </p:spPr>
        <p:txBody>
          <a:bodyPr/>
          <a:lstStyle/>
          <a:p>
            <a:r>
              <a:rPr lang="nl-NL" dirty="0" smtClean="0"/>
              <a:t>Voordelen castratie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862283"/>
            <a:ext cx="5157787" cy="313685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nl-NL" dirty="0" smtClean="0"/>
              <a:t>Geen oestrusagressie meer</a:t>
            </a:r>
          </a:p>
          <a:p>
            <a:r>
              <a:rPr lang="nl-NL" dirty="0" smtClean="0"/>
              <a:t>Minder trekken aan lijn</a:t>
            </a:r>
          </a:p>
          <a:p>
            <a:r>
              <a:rPr lang="nl-NL" dirty="0" smtClean="0"/>
              <a:t>Minder prikkelbaar, minder angstig, minder gefrustreerd</a:t>
            </a:r>
          </a:p>
          <a:p>
            <a:r>
              <a:rPr lang="nl-NL" dirty="0" smtClean="0"/>
              <a:t>Geen schijndracht meer</a:t>
            </a:r>
          </a:p>
          <a:p>
            <a:r>
              <a:rPr lang="nl-NL" dirty="0" smtClean="0"/>
              <a:t>Toename zelfvertrouwen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2182720"/>
            <a:ext cx="5183188" cy="539116"/>
          </a:xfrm>
        </p:spPr>
        <p:txBody>
          <a:bodyPr/>
          <a:lstStyle/>
          <a:p>
            <a:r>
              <a:rPr lang="nl-NL" dirty="0" smtClean="0"/>
              <a:t>Nadelen castratie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862283"/>
            <a:ext cx="5183188" cy="313685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nl-NL" dirty="0" smtClean="0"/>
              <a:t>Toename zelfvertrouwen, waardoor angstagressie kan worden geuit</a:t>
            </a:r>
          </a:p>
          <a:p>
            <a:r>
              <a:rPr lang="nl-NL" dirty="0" smtClean="0"/>
              <a:t>Door toename testeronniveau verandering in hiërarchie </a:t>
            </a:r>
            <a:endParaRPr lang="nl-NL" dirty="0"/>
          </a:p>
        </p:txBody>
      </p:sp>
      <p:sp>
        <p:nvSpPr>
          <p:cNvPr id="9" name="Tijdelijke aanduiding voor tekst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400" dirty="0" smtClean="0">
                <a:solidFill>
                  <a:srgbClr val="00B0F0"/>
                </a:solidFill>
              </a:rPr>
              <a:t>Ethologie</a:t>
            </a:r>
            <a:endParaRPr lang="nl-NL" sz="1400" dirty="0">
              <a:solidFill>
                <a:srgbClr val="00B0F0"/>
              </a:solidFill>
            </a:endParaRPr>
          </a:p>
        </p:txBody>
      </p:sp>
      <p:sp>
        <p:nvSpPr>
          <p:cNvPr id="11" name="Tijdelijke aanduiding voor tekst 4"/>
          <p:cNvSpPr txBox="1">
            <a:spLocks/>
          </p:cNvSpPr>
          <p:nvPr/>
        </p:nvSpPr>
        <p:spPr>
          <a:xfrm>
            <a:off x="9502140" y="6356350"/>
            <a:ext cx="2743200" cy="365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400" dirty="0" smtClean="0">
                <a:solidFill>
                  <a:srgbClr val="00B0F0"/>
                </a:solidFill>
              </a:rPr>
              <a:t>Gedrag in de praktijk</a:t>
            </a:r>
            <a:endParaRPr lang="nl-NL" sz="1400" dirty="0">
              <a:solidFill>
                <a:srgbClr val="00B0F0"/>
              </a:solidFill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838200" y="1482725"/>
            <a:ext cx="10515600" cy="483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b="0" dirty="0" smtClean="0">
                <a:latin typeface="Avenir Book"/>
              </a:rPr>
              <a:t>Een teef wordt vaak om medische redenen gecastreerd.</a:t>
            </a:r>
            <a:endParaRPr lang="nl-NL" sz="2800" b="0" dirty="0"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6186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10.6 Castratie en gedrag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91772"/>
            <a:ext cx="10515600" cy="4885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Castratie kater om gedragsredenen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Een intacte kater heeft behoefte aan een groot territorium, gaat verder van huis om zijn gebied uit te breiden en te verdedigen en brengt steeds verse urinesporen aan. </a:t>
            </a:r>
          </a:p>
          <a:p>
            <a:r>
              <a:rPr lang="nl-NL" dirty="0" err="1" smtClean="0"/>
              <a:t>Ongecastreerde</a:t>
            </a:r>
            <a:r>
              <a:rPr lang="nl-NL" dirty="0" smtClean="0"/>
              <a:t> </a:t>
            </a:r>
            <a:r>
              <a:rPr lang="nl-NL" dirty="0" err="1" smtClean="0"/>
              <a:t>binnenkaters</a:t>
            </a:r>
            <a:r>
              <a:rPr lang="nl-NL" dirty="0" smtClean="0"/>
              <a:t> gaan ook grenzen van het territorium markeren en sproeien tegen ramen en buitendeuren. </a:t>
            </a:r>
          </a:p>
          <a:p>
            <a:r>
              <a:rPr lang="nl-NL" dirty="0" smtClean="0"/>
              <a:t>Als je een kater jong laat castreren, voordat hij geslachtsrijp is, voorko</a:t>
            </a:r>
            <a:r>
              <a:rPr lang="nl-NL" dirty="0"/>
              <a:t>m</a:t>
            </a:r>
            <a:r>
              <a:rPr lang="nl-NL" dirty="0" smtClean="0"/>
              <a:t> je dit gedrag meestal. </a:t>
            </a:r>
          </a:p>
          <a:p>
            <a:r>
              <a:rPr lang="nl-NL" dirty="0" smtClean="0"/>
              <a:t>Sproeien kan naast territoriaal ook vanwege stress zijn.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891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10.6 Castratie en gedrag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Castratie poes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Poezen worden niet meer krols na castratie. Het volgende gedrag zal niet meer aanwezig zijn: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Erg vocaal gedrag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Steeds geaaid willen worden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Aanbieden van achterwerk met staart opzij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Steeds naar buiten willen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Roepen van katers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Sproeien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11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nl-NL" sz="4000" dirty="0" smtClean="0"/>
              <a:t>Opdracht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Beschrijf mogelijke uitingen van gedrag die op pijn kunnen wijzen. </a:t>
            </a:r>
          </a:p>
          <a:p>
            <a:r>
              <a:rPr lang="nl-NL" dirty="0" smtClean="0"/>
              <a:t>Maak hierbij een onderscheid tussen algemeen gedrag, vocalisatie, houding en beweging, uitdrukkingen van de kop, vachtverzorging, activiteitsniveau, water- en voedselopname, uitingen bij aanraken pijnlijke plek, andere gedragingen die pijn kunnen passen</a:t>
            </a:r>
          </a:p>
          <a:p>
            <a:r>
              <a:rPr lang="nl-NL" dirty="0" smtClean="0"/>
              <a:t>Maak hiervan een tabel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80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10.1 Oriëntatie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Hoe maak je het verblijf van dieren zo prettig mogelijk?</a:t>
            </a:r>
          </a:p>
          <a:p>
            <a:r>
              <a:rPr lang="nl-NL" dirty="0"/>
              <a:t>Hoe herken je pijn in de praktijk?</a:t>
            </a:r>
          </a:p>
          <a:p>
            <a:r>
              <a:rPr lang="nl-NL" dirty="0"/>
              <a:t>Welke therapeutische mogelijkheden zijn er om ongewenst gedrag te behandelen? </a:t>
            </a:r>
          </a:p>
          <a:p>
            <a:r>
              <a:rPr lang="nl-NL" dirty="0"/>
              <a:t>Wat kan het effect van een castratie zijn op het gedrag van een hond of kat?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Kortom hoe kun je de kennis over de behoeften van honden en kitten, hun gedrag en hun lichaamstaal gebruiken in je toekomstige werk? 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10.2 Stress in de praktijk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nl-NL" dirty="0" smtClean="0"/>
              <a:t>Op weg naar het pension of naar de dierenarts ervaren dieren al stress.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Autorit met gehobbel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Mand die geassocieerd wordt met een eerdere negatieve ervaring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endParaRPr lang="nl-NL" dirty="0" smtClean="0"/>
          </a:p>
          <a:p>
            <a:r>
              <a:rPr lang="nl-NL" dirty="0" smtClean="0"/>
              <a:t>Bij binnenkomst ontstaat er ook stress. Ze ruiken, horen en zien veel.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Spanning van baasje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Herinnering eerdere ervaring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Aanwezigheid roofdieren/prooidieren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7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9218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10.2 Stress in de praktijk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Acute stress</a:t>
            </a:r>
          </a:p>
          <a:p>
            <a:r>
              <a:rPr lang="nl-NL" dirty="0" smtClean="0"/>
              <a:t>Je kan in het gedrag van de dieren uitingen van stress zien.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Tongelen, bek aflikken, geeuwen, hijgen, etc.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Honden schudden de stress van zich af zodra ze op de grond staan. </a:t>
            </a:r>
          </a:p>
          <a:p>
            <a:r>
              <a:rPr lang="nl-NL" dirty="0" smtClean="0"/>
              <a:t>Risico op angst agressie. </a:t>
            </a:r>
          </a:p>
          <a:p>
            <a:r>
              <a:rPr lang="nl-NL" dirty="0" smtClean="0"/>
              <a:t>Door adrenaline voelen dieren geen pijn en kunnen ze bepaalde symptomen niet (meer) laten zien.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Een filmpje van het gedrag helpt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68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10.2 Stress in de praktijk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Chronische stress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Chronische stress kan het herstel van een ziekte of operatie belemmeren. </a:t>
            </a:r>
          </a:p>
          <a:p>
            <a:endParaRPr lang="nl-NL" dirty="0" smtClean="0"/>
          </a:p>
          <a:p>
            <a:r>
              <a:rPr lang="nl-NL" dirty="0" smtClean="0"/>
              <a:t>Gezonde dieren kunnen ook ziek worden van stress.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Katten die uit hun territorium worden gehaald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Niet alle dieren raken chronisch gestrest van een opname. Hangt af van karakter, omgang en inrichting van de omgeving. 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86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10.3 Stressverlagende maatregelen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Verplaats je in het dier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Beter ontwikkelde zintuigen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Geef tips voor het vervoer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Maak de vervoersmand leuk en/of een veilige plek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Laat het dier naar buiten kijken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Stabiele ondergrond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Lege blaas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8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10.3 Stressverlagende maatregelen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594906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Tips voor de wachtkamer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Juiste planning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/>
              <a:t>W</a:t>
            </a:r>
            <a:r>
              <a:rPr lang="nl-NL" dirty="0" smtClean="0"/>
              <a:t>erken op afspraak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Volgorde van dieren (konijn na roofdier is niet handig)</a:t>
            </a:r>
          </a:p>
          <a:p>
            <a:r>
              <a:rPr lang="nl-NL" dirty="0" smtClean="0"/>
              <a:t>Inrichting ruimte</a:t>
            </a:r>
          </a:p>
          <a:p>
            <a:r>
              <a:rPr lang="nl-NL" dirty="0" smtClean="0"/>
              <a:t>Voldoende ventilatie</a:t>
            </a:r>
          </a:p>
          <a:p>
            <a:r>
              <a:rPr lang="nl-NL" dirty="0" smtClean="0"/>
              <a:t>Goede hygiëne</a:t>
            </a:r>
          </a:p>
          <a:p>
            <a:r>
              <a:rPr lang="nl-NL" dirty="0" smtClean="0"/>
              <a:t>Positieve associatie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23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10.3 Stressverlagende maatregelen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Feromonen</a:t>
            </a:r>
          </a:p>
          <a:p>
            <a:pPr marL="0" indent="0">
              <a:buNone/>
            </a:pPr>
            <a:endParaRPr lang="nl-NL" b="1" dirty="0" smtClean="0"/>
          </a:p>
          <a:p>
            <a:r>
              <a:rPr lang="nl-NL" dirty="0" smtClean="0"/>
              <a:t>Dieren kunnen feromonen van soortgenoten waarnemen. </a:t>
            </a:r>
          </a:p>
          <a:p>
            <a:r>
              <a:rPr lang="nl-NL" dirty="0" smtClean="0"/>
              <a:t>Feromonen zeggen iets over seksuele staat van een dier en hoe het zich voelt. </a:t>
            </a:r>
          </a:p>
          <a:p>
            <a:r>
              <a:rPr lang="nl-NL" dirty="0" smtClean="0"/>
              <a:t>Synthetisch nagemaakte feromonen kunnen </a:t>
            </a:r>
            <a:r>
              <a:rPr lang="nl-NL" dirty="0" err="1" smtClean="0"/>
              <a:t>stressverlagend</a:t>
            </a:r>
            <a:r>
              <a:rPr lang="nl-NL" dirty="0" smtClean="0"/>
              <a:t> werken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Bij gebruik </a:t>
            </a:r>
            <a:r>
              <a:rPr lang="nl-NL" dirty="0" err="1" smtClean="0"/>
              <a:t>Feliway</a:t>
            </a:r>
            <a:r>
              <a:rPr lang="nl-NL" dirty="0" smtClean="0"/>
              <a:t> ® sneller ontspannen gedrag, eerder eten, eerder zelfverzorgingsgedrag. 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Werkt nog beter met schuildoos of mand of eigen mandje.</a:t>
            </a:r>
          </a:p>
          <a:p>
            <a:pPr lvl="1" indent="-423863">
              <a:buFont typeface="Wingdings" panose="05000000000000000000" pitchFamily="2" charset="2"/>
              <a:buChar char="Ø"/>
            </a:pPr>
            <a:r>
              <a:rPr lang="nl-NL" dirty="0" smtClean="0"/>
              <a:t>Natuurlijke feromonen kunnen dit ook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Ethologie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Gedrag in de praktijk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14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5</TotalTime>
  <Words>1414</Words>
  <Application>Microsoft Office PowerPoint</Application>
  <PresentationFormat>Breedbeeld</PresentationFormat>
  <Paragraphs>244</Paragraphs>
  <Slides>27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27</vt:i4>
      </vt:variant>
    </vt:vector>
  </HeadingPairs>
  <TitlesOfParts>
    <vt:vector size="35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Ethologie</vt:lpstr>
      <vt:lpstr>Gedrag in de praktijk</vt:lpstr>
      <vt:lpstr>10.1 Oriëntatie</vt:lpstr>
      <vt:lpstr>10.2 Stress in de praktijk</vt:lpstr>
      <vt:lpstr>10.2 Stress in de praktijk</vt:lpstr>
      <vt:lpstr>10.2 Stress in de praktijk</vt:lpstr>
      <vt:lpstr>10.3 Stressverlagende maatregelen</vt:lpstr>
      <vt:lpstr>10.3 Stressverlagende maatregelen</vt:lpstr>
      <vt:lpstr>10.3 Stressverlagende maatregelen</vt:lpstr>
      <vt:lpstr>10.3 Stressverlagende maatregelen</vt:lpstr>
      <vt:lpstr>10.3 Stressverlagende maatregelen</vt:lpstr>
      <vt:lpstr>10.4 Pijn</vt:lpstr>
      <vt:lpstr>10.4 Pijn</vt:lpstr>
      <vt:lpstr>10.4 Pijn</vt:lpstr>
      <vt:lpstr>10.4 Pijn</vt:lpstr>
      <vt:lpstr>10.4 Pijn</vt:lpstr>
      <vt:lpstr>10.4 Pijn</vt:lpstr>
      <vt:lpstr>PowerPoint-presentatie</vt:lpstr>
      <vt:lpstr>PowerPoint-presentatie</vt:lpstr>
      <vt:lpstr>10.5 Behandeling van pijn</vt:lpstr>
      <vt:lpstr>10.5 Behandeling van pijn</vt:lpstr>
      <vt:lpstr>10.6 Castratie en gedrag</vt:lpstr>
      <vt:lpstr>10.6 Castratie en gedrag</vt:lpstr>
      <vt:lpstr>10.6 Castratie en gedrag</vt:lpstr>
      <vt:lpstr>10.6 Castratie en gedrag</vt:lpstr>
      <vt:lpstr>10.6 Castratie en gedrag</vt:lpstr>
      <vt:lpstr>Opdracht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51</cp:revision>
  <dcterms:created xsi:type="dcterms:W3CDTF">2018-01-29T13:04:35Z</dcterms:created>
  <dcterms:modified xsi:type="dcterms:W3CDTF">2019-02-08T08:47:32Z</dcterms:modified>
</cp:coreProperties>
</file>